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eg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58cf43c9b6174129" /><Relationship Type="http://schemas.openxmlformats.org/officeDocument/2006/relationships/extended-properties" Target="/docProps/app.xml" Id="rId2" /><Relationship Type="http://schemas.openxmlformats.org/package/2006/relationships/metadata/core-properties" Target="/docProps/core.xml" Id="R908c23403e474c63" /><Relationship Type="http://schemas.openxmlformats.org/officeDocument/2006/relationships/custom-properties" Target="/docProps/custom.xml" Id="R87cc3fddadd14a03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Relationship Type="http://schemas.openxmlformats.org/officeDocument/2006/relationships/image" Target="/ppt/media/image2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.jpg" Id="rId2" /><Relationship Type="http://schemas.openxmlformats.org/officeDocument/2006/relationships/image" Target="/ppt/media/image2.jpg" Id="rId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3.jp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8.png" Id="rId2" /><Relationship Type="http://schemas.openxmlformats.org/officeDocument/2006/relationships/image" Target="/ppt/media/image19.png" Id="rId3" /><Relationship Type="http://schemas.openxmlformats.org/officeDocument/2006/relationships/image" Target="/ppt/media/image20.png" Id="rId4" /><Relationship Type="http://schemas.openxmlformats.org/officeDocument/2006/relationships/image" Target="/ppt/media/image21.png" Id="rId5" /><Relationship Type="http://schemas.openxmlformats.org/officeDocument/2006/relationships/image" Target="/ppt/media/image22.png" Id="rId6" /><Relationship Type="http://schemas.openxmlformats.org/officeDocument/2006/relationships/image" Target="/ppt/media/image23.png" Id="rId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png" Id="rId2" /><Relationship Type="http://schemas.openxmlformats.org/officeDocument/2006/relationships/image" Target="/ppt/media/image4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5.png" Id="rId2" /><Relationship Type="http://schemas.openxmlformats.org/officeDocument/2006/relationships/image" Target="/ppt/media/image6.png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7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8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9.png" Id="rId2" /><Relationship Type="http://schemas.openxmlformats.org/officeDocument/2006/relationships/image" Target="/ppt/media/image10.png" Id="rId3" /><Relationship Type="http://schemas.openxmlformats.org/officeDocument/2006/relationships/image" Target="/ppt/media/image11.png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12.png" Id="rId2" /><Relationship Type="http://schemas.openxmlformats.org/officeDocument/2006/relationships/image" Target="/ppt/media/image13.png" Id="rId3" /><Relationship Type="http://schemas.openxmlformats.org/officeDocument/2006/relationships/image" Target="/ppt/media/image14.png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15.png" Id="rId2" /><Relationship Type="http://schemas.openxmlformats.org/officeDocument/2006/relationships/image" Target="/ppt/media/image16.png" Id="rId3" /><Relationship Type="http://schemas.openxmlformats.org/officeDocument/2006/relationships/image" Target="/ppt/media/image17.png" Id="rId4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374566" y="744935"/>
            <a:ext cx="11255731" cy="212083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1、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额定功率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：是指机器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正常工作时的最大输出功率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，也就是机器铭牌上的标称值。</a:t>
            </a:r>
          </a:p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2、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实际功率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：是指机器在工作中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实际输出的功率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。</a:t>
            </a:r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044" y="3702218"/>
            <a:ext cx="4461140" cy="2187610"/>
          </a:xfrm>
          <a:prstGeom prst="rect">
            <a:avLst/>
          </a:prstGeom>
        </p:spPr>
      </p:pic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36" y="3691474"/>
            <a:ext cx="3990748" cy="2223999"/>
          </a:xfrm>
          <a:prstGeom prst="rect">
            <a:avLst/>
          </a:prstGeom>
        </p:spPr>
      </p:pic>
      <p:sp>
        <p:nvSpPr>
          <p:cNvPr id="5" name="文本2"/>
          <p:cNvSpPr txBox="1"/>
          <p:nvPr/>
        </p:nvSpPr>
        <p:spPr>
          <a:xfrm>
            <a:off x="869950" y="-49530"/>
            <a:ext cx="11406505" cy="100203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500"/>
              </a:lnSpc>
            </a:pPr>
            <a:r>
              <a:rPr lang="zh-CN" altLang="en-US" sz="3600" b="1" i="0" dirty="0">
                <a:solidFill>
                  <a:srgbClr val="0000FF">
                    <a:alpha val="100000"/>
                  </a:srgbClr>
                </a:solidFill>
                <a:latin typeface="思源黑体 CN Heavy"/>
                <a:ea typeface="思源黑体 CN Heavy"/>
              </a:rPr>
              <a:t>实际功率和额定功率</a:t>
            </a:r>
          </a:p>
        </p:txBody>
      </p:sp>
      <p:sp>
        <p:nvSpPr>
          <p:cNvPr id="6" name="形状1"/>
          <p:cNvSpPr txBox="1"/>
          <p:nvPr/>
        </p:nvSpPr>
        <p:spPr>
          <a:xfrm>
            <a:off x="-16510" y="794385"/>
            <a:ext cx="12261850" cy="8255"/>
          </a:xfrm>
          <a:prstGeom prst="line"/>
          <a:solidFill>
            <a:srgbClr val="FFFFFF">
              <a:alpha val="0"/>
            </a:srgbClr>
          </a:solidFill>
          <a:ln w="28575">
            <a:solidFill>
              <a:srgbClr val="00B0F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6" t="18750" r="0" b="10312"/>
          <a:stretch>
            <a:fillRect/>
          </a:stretch>
        </p:blipFill>
        <p:spPr>
          <a:xfrm>
            <a:off x="80381" y="-143"/>
            <a:ext cx="11230251" cy="2426094"/>
          </a:xfrm>
          <a:prstGeom prst="rect">
            <a:avLst/>
          </a:prstGeom>
        </p:spPr>
      </p:pic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71" t="32977" r="3059" b="3053"/>
          <a:stretch>
            <a:fillRect/>
          </a:stretch>
        </p:blipFill>
        <p:spPr>
          <a:xfrm>
            <a:off x="147533" y="2615841"/>
            <a:ext cx="8379762" cy="32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2308517" y="184528"/>
            <a:ext cx="492142" cy="492142"/>
          </a:xfrm>
          <a:prstGeom prst="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8" t="0" r="4874" b="7378"/>
          <a:stretch>
            <a:fillRect/>
          </a:stretch>
        </p:blipFill>
        <p:spPr>
          <a:xfrm>
            <a:off x="806882" y="371"/>
            <a:ext cx="9705108" cy="55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4483351" y="247774"/>
            <a:ext cx="3225803" cy="8677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机车启动问题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13002" y="1294419"/>
            <a:ext cx="5777313" cy="94056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  <a:buFont typeface="Arial"/>
              <a:buChar char=" "/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模型1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 以恒定功率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P</a:t>
            </a:r>
            <a:r>
              <a:rPr lang="zh-CN" altLang="en-US" sz="4256" b="1" i="0" baseline="-2500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额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启动</a:t>
            </a:r>
          </a:p>
        </p:txBody>
      </p:sp>
      <p:pic>
        <p:nvPicPr>
          <p:cNvPr id="6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8" y="2055590"/>
            <a:ext cx="5364985" cy="2500655"/>
          </a:xfrm>
          <a:prstGeom prst="rect">
            <a:avLst/>
          </a:prstGeom>
        </p:spPr>
      </p:pic>
      <p:pic>
        <p:nvPicPr>
          <p:cNvPr id="7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801" y="4555607"/>
            <a:ext cx="1803054" cy="1416339"/>
          </a:xfrm>
          <a:prstGeom prst="rect">
            <a:avLst/>
          </a:prstGeom>
        </p:spPr>
      </p:pic>
      <p:sp>
        <p:nvSpPr>
          <p:cNvPr id="8" name="文本3"/>
          <p:cNvSpPr txBox="1"/>
          <p:nvPr/>
        </p:nvSpPr>
        <p:spPr>
          <a:xfrm>
            <a:off x="6252991" y="1115368"/>
            <a:ext cx="5678253" cy="94056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模型2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 以恒定加速度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a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启动</a:t>
            </a:r>
          </a:p>
        </p:txBody>
      </p:sp>
      <p:pic>
        <p:nvPicPr>
          <p:cNvPr id="9" name="图片5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096" y="2129676"/>
            <a:ext cx="5829300" cy="2599734"/>
          </a:xfrm>
          <a:prstGeom prst="rect">
            <a:avLst/>
          </a:prstGeom>
        </p:spPr>
      </p:pic>
      <p:pic>
        <p:nvPicPr>
          <p:cNvPr id="10" name="图片6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757" y="4729648"/>
            <a:ext cx="1739741" cy="13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259" y="1568377"/>
            <a:ext cx="3323094" cy="3360178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582454" y="177384"/>
            <a:ext cx="11159841" cy="36466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200"/>
              </a:lnSpc>
            </a:pPr>
            <a:r>
              <a:rPr lang="zh-CN" altLang="en-US" sz="3600" b="1" i="0" dirty="0">
                <a:solidFill>
                  <a:srgbClr val="000000">
                    <a:alpha val="100000"/>
                  </a:srgbClr>
                </a:solidFill>
                <a:effectLst>
                  <a:outerShdw blurRad="38100" dist="38100" dir="2700000" rotWithShape="0">
                    <a:srgbClr val="C0C0C0">
                      <a:alpha val="100000"/>
                    </a:srgbClr>
                  </a:outerShdw>
                </a:effectLst>
                <a:latin typeface="Arial"/>
                <a:ea typeface="Arial"/>
              </a:rPr>
              <a:t>       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在日常生活中，我们经常说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某台机器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的功率，或某物体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楷体"/>
                <a:ea typeface="楷体"/>
              </a:rPr>
              <a:t>做功的功率，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实际上是指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某个力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对物体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楷体"/>
                <a:ea typeface="楷体"/>
              </a:rPr>
              <a:t>做功的功率。</a:t>
            </a:r>
          </a:p>
          <a:p>
            <a:pPr marL="0" algn="l"/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/>
            </a:r>
          </a:p>
          <a:p>
            <a:pPr marL="0" algn="l">
              <a:lnSpc>
                <a:spcPts val="4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01" y="3755469"/>
            <a:ext cx="4799086" cy="2451214"/>
          </a:xfrm>
          <a:prstGeom prst="rect">
            <a:avLst/>
          </a:prstGeom>
        </p:spPr>
      </p:pic>
      <p:grpSp>
        <p:nvGrpSpPr>
          <p:cNvPr id="5" name="组合1"/>
          <p:cNvGrpSpPr/>
          <p:nvPr/>
        </p:nvGrpSpPr>
        <p:grpSpPr>
          <a:xfrm>
            <a:off x="6384655" y="4793571"/>
            <a:ext cx="4604080" cy="1412941"/>
            <a:chOff x="0" y="0"/>
            <a:chExt cx="4604080" cy="1412941"/>
          </a:xfrm>
        </p:grpSpPr>
        <p:sp>
          <p:nvSpPr>
            <p:cNvPr id="6" name="形状1"/>
            <p:cNvSpPr txBox="1"/>
            <p:nvPr/>
          </p:nvSpPr>
          <p:spPr>
            <a:xfrm>
              <a:off x="0" y="0"/>
              <a:ext cx="4604080" cy="1412941"/>
            </a:xfrm>
            <a:prstGeom prst="wedgeRoundRectCallout"/>
            <a:solidFill>
              <a:srgbClr val="FFFFFF">
                <a:alpha val="0"/>
              </a:srgbClr>
            </a:solidFill>
            <a:ln w="19050">
              <a:solidFill>
                <a:srgbClr val="CC99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65164" y="19444"/>
              <a:ext cx="4466132" cy="127499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0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起重机调起货物的功率就是</a:t>
              </a: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楷体"/>
                  <a:ea typeface="楷体"/>
                </a:rPr>
                <a:t>钢绳拉力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的功率。</a:t>
              </a:r>
            </a:p>
          </p:txBody>
        </p:sp>
      </p:grpSp>
      <p:grpSp>
        <p:nvGrpSpPr>
          <p:cNvPr id="8" name="组合2"/>
          <p:cNvGrpSpPr/>
          <p:nvPr/>
        </p:nvGrpSpPr>
        <p:grpSpPr>
          <a:xfrm>
            <a:off x="1086231" y="2131400"/>
            <a:ext cx="3361820" cy="1743776"/>
            <a:chOff x="0" y="0"/>
            <a:chExt cx="3361820" cy="1743776"/>
          </a:xfrm>
        </p:grpSpPr>
        <p:sp>
          <p:nvSpPr>
            <p:cNvPr id="9" name="形状2"/>
            <p:cNvSpPr txBox="1"/>
            <p:nvPr/>
          </p:nvSpPr>
          <p:spPr>
            <a:xfrm>
              <a:off x="0" y="0"/>
              <a:ext cx="3361820" cy="1412941"/>
            </a:xfrm>
            <a:prstGeom prst="wedgeRoundRectCallout"/>
            <a:solidFill>
              <a:srgbClr val="FFFFFF">
                <a:alpha val="0"/>
              </a:srgbClr>
            </a:solidFill>
            <a:ln w="19050">
              <a:solidFill>
                <a:srgbClr val="CC99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65164" y="19444"/>
              <a:ext cx="3223872" cy="172433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40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汽车的功率就是汽车</a:t>
              </a: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楷体"/>
                  <a:ea typeface="楷体"/>
                </a:rPr>
                <a:t>牵引力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的功率</a:t>
              </a:r>
            </a:p>
            <a:p>
              <a:pPr marL="0" algn="l"/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slow" p14:dur="1000">
    <p:randomBar dir="horz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2" grpId="0" animBg="1"/>
      <p:bldP spid="5" grpId="0" animBg="1"/>
    </p:bldLst>
  </p:timing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423530" y="1068438"/>
            <a:ext cx="8658225" cy="1339853"/>
          </a:xfrm>
          <a:prstGeom prst="rect">
            <a:avLst/>
          </a:prstGeom>
          <a:noFill/>
        </p:spPr>
        <p:txBody>
          <a:bodyPr anchor="b"/>
          <a:lstStyle/>
          <a:p>
            <a:pPr marL="0" algn="ctr">
              <a:lnSpc>
                <a:spcPts val="8600"/>
              </a:lnSpc>
            </a:pPr>
            <a:r>
              <a:rPr lang="zh-CN" altLang="en-US" sz="4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机车的启动问题</a:t>
            </a:r>
          </a:p>
        </p:txBody>
      </p:sp>
      <p:sp>
        <p:nvSpPr>
          <p:cNvPr id="3" name="形状1"/>
          <p:cNvSpPr txBox="1"/>
          <p:nvPr/>
        </p:nvSpPr>
        <p:spPr>
          <a:xfrm>
            <a:off x="-69850" y="-8255"/>
            <a:ext cx="12261850" cy="8255"/>
          </a:xfrm>
          <a:prstGeom prst="line"/>
          <a:solidFill>
            <a:srgbClr val="FFFFFF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4597365" y="248936"/>
            <a:ext cx="3225803" cy="8677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机车启动问题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510483" y="1248747"/>
            <a:ext cx="3225803" cy="8677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两个核心方程：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4949923" y="1248947"/>
            <a:ext cx="3886505" cy="110239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599" b="0" i="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F-F</a:t>
            </a:r>
            <a:r>
              <a:rPr lang="zh-CN" altLang="en-US" sz="3599" b="0" i="0" baseline="-2500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f</a:t>
            </a:r>
            <a:r>
              <a:rPr lang="zh-CN" altLang="en-US" sz="3599" b="0" i="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=ma</a:t>
            </a:r>
          </a:p>
        </p:txBody>
      </p:sp>
      <p:sp>
        <p:nvSpPr>
          <p:cNvPr id="7" name="文本4"/>
          <p:cNvSpPr txBox="1"/>
          <p:nvPr/>
        </p:nvSpPr>
        <p:spPr>
          <a:xfrm>
            <a:off x="5087360" y="2220316"/>
            <a:ext cx="3886505" cy="110239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599" b="0" i="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P=F</a:t>
            </a:r>
            <a:r>
              <a:rPr lang="zh-CN" altLang="en-US" sz="3599" b="0" i="1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v</a:t>
            </a:r>
          </a:p>
        </p:txBody>
      </p:sp>
      <p:sp>
        <p:nvSpPr>
          <p:cNvPr id="8" name="文本5"/>
          <p:cNvSpPr txBox="1"/>
          <p:nvPr/>
        </p:nvSpPr>
        <p:spPr>
          <a:xfrm>
            <a:off x="6949049" y="1116520"/>
            <a:ext cx="3910679" cy="827568"/>
          </a:xfrm>
          <a:prstGeom prst="rect">
            <a:avLst/>
          </a:prstGeom>
          <a:noFill/>
        </p:spPr>
        <p:txBody>
          <a:bodyPr anchor="t"/>
          <a:lstStyle/>
          <a:p>
            <a:pPr marL="-457200" algn="l">
              <a:lnSpc>
                <a:spcPts val="5000"/>
              </a:lnSpc>
              <a:buFont typeface="Arial"/>
              <a:buChar char=" 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联系着力和加速度；</a:t>
            </a:r>
          </a:p>
        </p:txBody>
      </p:sp>
      <p:sp>
        <p:nvSpPr>
          <p:cNvPr id="9" name="文本6"/>
          <p:cNvSpPr txBox="1"/>
          <p:nvPr/>
        </p:nvSpPr>
        <p:spPr>
          <a:xfrm>
            <a:off x="6948554" y="2116207"/>
            <a:ext cx="3185573" cy="832749"/>
          </a:xfrm>
          <a:prstGeom prst="rect">
            <a:avLst/>
          </a:prstGeom>
          <a:noFill/>
        </p:spPr>
        <p:txBody>
          <a:bodyPr anchor="t"/>
          <a:lstStyle/>
          <a:p>
            <a:pPr marL="-457200" algn="l">
              <a:lnSpc>
                <a:spcPts val="5000"/>
              </a:lnSpc>
              <a:buFont typeface="Arial"/>
              <a:buChar char=" 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联系着力和速度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311782" y="772354"/>
            <a:ext cx="480314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1.运动过程分析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128264" y="42434"/>
            <a:ext cx="5665470" cy="89979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0" i="0" dirty="0">
                <a:solidFill>
                  <a:srgbClr val="4274FF">
                    <a:alpha val="100000"/>
                  </a:srgbClr>
                </a:solidFill>
                <a:latin typeface="思源黑体 CN Bold"/>
                <a:ea typeface="思源黑体 CN Bold"/>
              </a:rPr>
              <a:t>一、恒定功率启动</a:t>
            </a:r>
          </a:p>
        </p:txBody>
      </p:sp>
      <p:sp>
        <p:nvSpPr>
          <p:cNvPr id="4" name="文本3"/>
          <p:cNvSpPr txBox="1"/>
          <p:nvPr/>
        </p:nvSpPr>
        <p:spPr>
          <a:xfrm>
            <a:off x="128445" y="2119455"/>
            <a:ext cx="10879455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2.机车以恒定功率启动的图象(p-t图像，v-t图像)</a:t>
            </a:r>
          </a:p>
        </p:txBody>
      </p: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70" y="2983354"/>
            <a:ext cx="8313553" cy="38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332105" y="946150"/>
            <a:ext cx="313118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(1)运动过程分析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226695" y="150495"/>
            <a:ext cx="7914005" cy="75501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0" i="0" dirty="0">
                <a:solidFill>
                  <a:srgbClr val="4274FF">
                    <a:alpha val="100000"/>
                  </a:srgbClr>
                </a:solidFill>
                <a:latin typeface="思源黑体 CN Bold"/>
                <a:ea typeface="思源黑体 CN Bold"/>
              </a:rPr>
              <a:t>二、以恒定加速度启动</a:t>
            </a:r>
          </a:p>
        </p:txBody>
      </p:sp>
      <p:sp>
        <p:nvSpPr>
          <p:cNvPr id="4" name="文本3"/>
          <p:cNvSpPr txBox="1"/>
          <p:nvPr/>
        </p:nvSpPr>
        <p:spPr>
          <a:xfrm>
            <a:off x="332003" y="1976361"/>
            <a:ext cx="10460355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(2)机车以恒定加速度启动的图象(p-t图像，v-t图像)</a:t>
            </a:r>
          </a:p>
        </p:txBody>
      </p: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16" y="2912850"/>
            <a:ext cx="8050492" cy="35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02" y="289360"/>
            <a:ext cx="9531906" cy="5286118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97126" y="72400"/>
            <a:ext cx="2211358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599" b="0" i="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教材习题</a:t>
            </a:r>
          </a:p>
        </p:txBody>
      </p:sp>
      <p:sp>
        <p:nvSpPr>
          <p:cNvPr id="4" name="形状1"/>
          <p:cNvSpPr txBox="1"/>
          <p:nvPr/>
        </p:nvSpPr>
        <p:spPr>
          <a:xfrm>
            <a:off x="2308517" y="184528"/>
            <a:ext cx="492142" cy="492142"/>
          </a:xfrm>
          <a:prstGeom prst="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文本2"/>
          <p:cNvSpPr txBox="1"/>
          <p:nvPr/>
        </p:nvSpPr>
        <p:spPr>
          <a:xfrm>
            <a:off x="5492306" y="2755714"/>
            <a:ext cx="1371436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</a:p>
        </p:txBody>
      </p:sp>
      <p:pic>
        <p:nvPicPr>
          <p:cNvPr id="6" name="公式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10225878" y="2733789"/>
            <a:ext cx="647995" cy="1352683"/>
          </a:xfrm>
          <a:prstGeom prst="rect">
            <a:avLst/>
          </a:prstGeom>
        </p:spPr>
      </p:pic>
      <p:pic>
        <p:nvPicPr>
          <p:cNvPr id="7" name="公式2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10873854" y="4086816"/>
            <a:ext cx="647995" cy="13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2308517" y="184528"/>
            <a:ext cx="492142" cy="492142"/>
          </a:xfrm>
          <a:prstGeom prst="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/>
          <p:cNvGrpSpPr/>
          <p:nvPr/>
        </p:nvGrpSpPr>
        <p:grpSpPr>
          <a:xfrm>
            <a:off x="480679" y="267"/>
            <a:ext cx="10967466" cy="2200529"/>
            <a:chOff x="0" y="0"/>
            <a:chExt cx="10967466" cy="2200529"/>
          </a:xfrm>
        </p:grpSpPr>
        <p:sp>
          <p:nvSpPr>
            <p:cNvPr id="4" name="形状2"/>
            <p:cNvSpPr txBox="1"/>
            <p:nvPr/>
          </p:nvSpPr>
          <p:spPr>
            <a:xfrm>
              <a:off x="3810" y="49530"/>
              <a:ext cx="10963656" cy="2150999"/>
            </a:xfrm>
            <a:prstGeom prst="rect"/>
            <a:blipFill>
              <a:blip r:embed="rId2"/>
              <a:stretch>
                <a:fillRect/>
              </a:stretch>
            </a:blip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文本2"/>
            <p:cNvSpPr txBox="1"/>
            <p:nvPr/>
          </p:nvSpPr>
          <p:spPr>
            <a:xfrm>
              <a:off x="0" y="0"/>
              <a:ext cx="10963656" cy="215099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100"/>
                </a:lnSpc>
              </a:pPr>
              <a:r>
                <a:rPr lang="zh-CN" altLang="en-US" sz="1800" b="0" i="0" dirty="0">
                  <a:solidFill>
                    <a:srgbClr val="FFFFFF">
                      <a:alpha val="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</p:grpSp>
      <p:sp>
        <p:nvSpPr>
          <p:cNvPr id="6" name="文本1"/>
          <p:cNvSpPr txBox="1"/>
          <p:nvPr/>
        </p:nvSpPr>
        <p:spPr>
          <a:xfrm>
            <a:off x="6835102" y="1715433"/>
            <a:ext cx="614363" cy="723898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200"/>
              </a:lnSpc>
            </a:pP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B</a:t>
            </a:r>
          </a:p>
        </p:txBody>
      </p:sp>
      <p:pic>
        <p:nvPicPr>
          <p:cNvPr id="7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121" y="2438695"/>
            <a:ext cx="3209544" cy="2203704"/>
          </a:xfrm>
          <a:prstGeom prst="rect">
            <a:avLst/>
          </a:prstGeom>
        </p:spPr>
      </p:pic>
      <p:grpSp>
        <p:nvGrpSpPr>
          <p:cNvPr id="8" name="组合2"/>
          <p:cNvGrpSpPr/>
          <p:nvPr/>
        </p:nvGrpSpPr>
        <p:grpSpPr>
          <a:xfrm>
            <a:off x="543220" y="2438876"/>
            <a:ext cx="7629906" cy="3072130"/>
            <a:chOff x="0" y="0"/>
            <a:chExt cx="7629906" cy="3072130"/>
          </a:xfrm>
        </p:grpSpPr>
        <p:sp>
          <p:nvSpPr>
            <p:cNvPr id="9" name="形状3"/>
            <p:cNvSpPr txBox="1"/>
            <p:nvPr/>
          </p:nvSpPr>
          <p:spPr>
            <a:xfrm>
              <a:off x="3810" y="49530"/>
              <a:ext cx="7626096" cy="3022600"/>
            </a:xfrm>
            <a:prstGeom prst="rect"/>
            <a:blipFill>
              <a:blip r:embed="rId4"/>
              <a:stretch>
                <a:fillRect/>
              </a:stretch>
            </a:blip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7626096" cy="30226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100"/>
                </a:lnSpc>
              </a:pPr>
              <a:r>
                <a:rPr lang="zh-CN" altLang="en-US" sz="1800" b="0" i="0" dirty="0">
                  <a:solidFill>
                    <a:srgbClr val="FFFFFF">
                      <a:alpha val="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2308517" y="184528"/>
            <a:ext cx="492142" cy="492142"/>
          </a:xfrm>
          <a:prstGeom prst="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/>
          <p:cNvGrpSpPr/>
          <p:nvPr/>
        </p:nvGrpSpPr>
        <p:grpSpPr>
          <a:xfrm>
            <a:off x="562908" y="184423"/>
            <a:ext cx="11415141" cy="1832229"/>
            <a:chOff x="0" y="0"/>
            <a:chExt cx="11415141" cy="1832229"/>
          </a:xfrm>
        </p:grpSpPr>
        <p:sp>
          <p:nvSpPr>
            <p:cNvPr id="4" name="形状3"/>
            <p:cNvSpPr txBox="1"/>
            <p:nvPr/>
          </p:nvSpPr>
          <p:spPr>
            <a:xfrm>
              <a:off x="3966" y="55277"/>
              <a:ext cx="11411175" cy="1776952"/>
            </a:xfrm>
            <a:prstGeom prst="rect"/>
            <a:blipFill>
              <a:blip r:embed="rId2"/>
              <a:stretch>
                <a:fillRect/>
              </a:stretch>
            </a:blip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文本2"/>
            <p:cNvSpPr txBox="1"/>
            <p:nvPr/>
          </p:nvSpPr>
          <p:spPr>
            <a:xfrm>
              <a:off x="0" y="0"/>
              <a:ext cx="11411175" cy="177695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100"/>
                </a:lnSpc>
              </a:pPr>
              <a:r>
                <a:rPr lang="zh-CN" altLang="en-US" sz="1800" b="0" i="0" dirty="0">
                  <a:solidFill>
                    <a:srgbClr val="FFFFFF">
                      <a:alpha val="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</p:grpSp>
      <p:pic>
        <p:nvPicPr>
          <p:cNvPr id="6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571" y="1950434"/>
            <a:ext cx="2442562" cy="1831924"/>
          </a:xfrm>
          <a:prstGeom prst="rect">
            <a:avLst/>
          </a:prstGeom>
        </p:spPr>
      </p:pic>
      <p:sp>
        <p:nvSpPr>
          <p:cNvPr id="7" name="形状2"/>
          <p:cNvSpPr txBox="1"/>
          <p:nvPr/>
        </p:nvSpPr>
        <p:spPr>
          <a:xfrm>
            <a:off x="724176" y="2186892"/>
            <a:ext cx="9554928" cy="2354580"/>
          </a:xfrm>
          <a:prstGeom prst="rect"/>
          <a:blipFill>
            <a:blip r:embed="rId4"/>
            <a:stretch>
              <a:fillRect/>
            </a:stretch>
          </a:blip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文本1"/>
          <p:cNvSpPr txBox="1"/>
          <p:nvPr/>
        </p:nvSpPr>
        <p:spPr>
          <a:xfrm>
            <a:off x="6844732" y="1463869"/>
            <a:ext cx="631825" cy="723898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200"/>
              </a:lnSpc>
            </a:pP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千寻</dc:creator>
  <dc:title>1.机车的启动问题</dc:title>
  <revision>1</revision>
  <dcterms:created xsi:type="dcterms:W3CDTF">2025-11-24T15:14:50.6257743Z</dcterms:created>
  <dcterms:modified xsi:type="dcterms:W3CDTF">2025-11-24T15:14:50.6257783Z</dcterms:modified>
  <lastModifiedBy>千寻</lastModifiedBy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EasiNote5</vt:lpwstr>
  </op:property>
  <op:property fmtid="{D5CDD505-2E9C-101B-9397-08002B2CF9AE}" pid="3" name="ApplicationVersion">
    <vt:lpwstr>5.2.4.8772</vt:lpwstr>
  </op:property>
  <op:property fmtid="{D5CDD505-2E9C-101B-9397-08002B2CF9AE}" pid="4" name="EasiNoteCoursewareInfo">
    <vt:lpwstr>5170a48c-5fca-47ee-88f3-b0da31551f68:41</vt:lpwstr>
  </op:property>
  <op:property fmtid="{D5CDD505-2E9C-101B-9397-08002B2CF9AE}" pid="5" name="EasiNoteDocumentName">
    <vt:lpwstr>1.机车的启动问题</vt:lpwstr>
  </op:property>
  <op:property fmtid="{D5CDD505-2E9C-101B-9397-08002B2CF9AE}" pid="6" name="EasiNoteAuthor">
    <vt:lpwstr>iqyjyxtmnlotmisnrmjxxk2k59637421</vt:lpwstr>
  </op:property>
  <op:property fmtid="{D5CDD505-2E9C-101B-9397-08002B2CF9AE}" pid="7" name="EasiNoteUpstreamCoursewareInfo_0">
    <vt:lpwstr>5170a48c-5fca-47ee-88f3-b0da31551f68</vt:lpwstr>
  </op:property>
</op:Properties>
</file>